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26"/>
  </p:notesMasterIdLst>
  <p:sldIdLst>
    <p:sldId id="257" r:id="rId2"/>
    <p:sldId id="264" r:id="rId3"/>
    <p:sldId id="270" r:id="rId4"/>
    <p:sldId id="271" r:id="rId5"/>
    <p:sldId id="262" r:id="rId6"/>
    <p:sldId id="272" r:id="rId7"/>
    <p:sldId id="267" r:id="rId8"/>
    <p:sldId id="281" r:id="rId9"/>
    <p:sldId id="278" r:id="rId10"/>
    <p:sldId id="265" r:id="rId11"/>
    <p:sldId id="277" r:id="rId12"/>
    <p:sldId id="279" r:id="rId13"/>
    <p:sldId id="280" r:id="rId14"/>
    <p:sldId id="276" r:id="rId15"/>
    <p:sldId id="273" r:id="rId16"/>
    <p:sldId id="274" r:id="rId17"/>
    <p:sldId id="261" r:id="rId18"/>
    <p:sldId id="258" r:id="rId19"/>
    <p:sldId id="260" r:id="rId20"/>
    <p:sldId id="266" r:id="rId21"/>
    <p:sldId id="268" r:id="rId22"/>
    <p:sldId id="263" r:id="rId23"/>
    <p:sldId id="269" r:id="rId24"/>
    <p:sldId id="25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227"/>
  </p:normalViewPr>
  <p:slideViewPr>
    <p:cSldViewPr snapToGrid="0" snapToObjects="1">
      <p:cViewPr>
        <p:scale>
          <a:sx n="107" d="100"/>
          <a:sy n="107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52B9A-C8DC-CF4A-BADD-F3D3CAD72B72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AEA9D-B804-9840-8FF4-B2E653659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6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0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AEA9D-B804-9840-8FF4-B2E6536597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7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3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2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0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2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7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E488D-CBB4-8545-B38A-C155C9A69561}" type="datetimeFigureOut">
              <a:rPr lang="en-US" smtClean="0"/>
              <a:t>9/12/19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E2BF8-33F5-164D-AFD2-05A7CC822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56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15.png"/><Relationship Id="rId4" Type="http://schemas.microsoft.com/office/2007/relationships/hdphoto" Target="../media/hdphoto6.wdp"/><Relationship Id="rId9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2595-1BBD-FA4A-92D0-C0D55369C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88571"/>
            <a:ext cx="12192000" cy="1904999"/>
          </a:xfrm>
          <a:solidFill>
            <a:srgbClr val="000000">
              <a:alpha val="50588"/>
            </a:srgbClr>
          </a:solidFill>
        </p:spPr>
        <p:txBody>
          <a:bodyPr anchor="ctr">
            <a:noAutofit/>
          </a:bodyPr>
          <a:lstStyle/>
          <a:p>
            <a:pPr algn="l"/>
            <a:r>
              <a:rPr lang="en-US" b="1" dirty="0">
                <a:latin typeface="Palatino" pitchFamily="2" charset="77"/>
                <a:ea typeface="Palatino" pitchFamily="2" charset="77"/>
              </a:rPr>
              <a:t>Detecting Athletic Movements With Smart Apparel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1533F0-008F-3147-9E33-ABEE827707BC}"/>
              </a:ext>
            </a:extLst>
          </p:cNvPr>
          <p:cNvSpPr txBox="1">
            <a:spLocks/>
          </p:cNvSpPr>
          <p:nvPr/>
        </p:nvSpPr>
        <p:spPr>
          <a:xfrm>
            <a:off x="0" y="4267201"/>
            <a:ext cx="12192000" cy="1643742"/>
          </a:xfrm>
          <a:prstGeom prst="rect">
            <a:avLst/>
          </a:prstGeom>
          <a:solidFill>
            <a:srgbClr val="000000">
              <a:alpha val="50588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b="1" dirty="0">
                <a:latin typeface="Palatino" pitchFamily="2" charset="77"/>
                <a:ea typeface="Palatino" pitchFamily="2" charset="77"/>
              </a:rPr>
              <a:t>	D. Alex Lou</a:t>
            </a:r>
          </a:p>
          <a:p>
            <a:pPr algn="l">
              <a:lnSpc>
                <a:spcPct val="100000"/>
              </a:lnSpc>
            </a:pPr>
            <a:r>
              <a:rPr lang="en-US" sz="2800" b="1" dirty="0">
                <a:latin typeface="Palatino" pitchFamily="2" charset="77"/>
                <a:ea typeface="Palatino" pitchFamily="2" charset="77"/>
              </a:rPr>
              <a:t>	Data Scientist | Economist</a:t>
            </a:r>
          </a:p>
        </p:txBody>
      </p:sp>
    </p:spTree>
    <p:extLst>
      <p:ext uri="{BB962C8B-B14F-4D97-AF65-F5344CB8AC3E}">
        <p14:creationId xmlns:p14="http://schemas.microsoft.com/office/powerpoint/2010/main" val="424620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F886F-D0E0-2F46-8A14-60AEB603A14C}"/>
              </a:ext>
            </a:extLst>
          </p:cNvPr>
          <p:cNvSpPr/>
          <p:nvPr/>
        </p:nvSpPr>
        <p:spPr>
          <a:xfrm>
            <a:off x="404037" y="1392866"/>
            <a:ext cx="11472530" cy="22914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420E27-977A-784D-8E53-A78ACE737A84}"/>
              </a:ext>
            </a:extLst>
          </p:cNvPr>
          <p:cNvSpPr/>
          <p:nvPr/>
        </p:nvSpPr>
        <p:spPr>
          <a:xfrm>
            <a:off x="404036" y="5059855"/>
            <a:ext cx="9771321" cy="3934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4DFED-B7C9-5E4C-8E04-24E56D5E5C05}"/>
              </a:ext>
            </a:extLst>
          </p:cNvPr>
          <p:cNvSpPr/>
          <p:nvPr/>
        </p:nvSpPr>
        <p:spPr>
          <a:xfrm>
            <a:off x="235838" y="5059854"/>
            <a:ext cx="9170844" cy="8413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8F212-67D0-A645-BF68-58933D4D1530}"/>
              </a:ext>
            </a:extLst>
          </p:cNvPr>
          <p:cNvSpPr/>
          <p:nvPr/>
        </p:nvSpPr>
        <p:spPr>
          <a:xfrm>
            <a:off x="9245013" y="4641078"/>
            <a:ext cx="1204893" cy="1150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7877FC2-6B4A-F64D-8A4B-5E8C2FAEA7F2}"/>
              </a:ext>
            </a:extLst>
          </p:cNvPr>
          <p:cNvSpPr/>
          <p:nvPr/>
        </p:nvSpPr>
        <p:spPr>
          <a:xfrm>
            <a:off x="1928998" y="5771045"/>
            <a:ext cx="8334004" cy="3198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485884-7966-FE4F-8422-F33104C6A967}"/>
              </a:ext>
            </a:extLst>
          </p:cNvPr>
          <p:cNvSpPr/>
          <p:nvPr/>
        </p:nvSpPr>
        <p:spPr>
          <a:xfrm>
            <a:off x="274970" y="3998813"/>
            <a:ext cx="11472530" cy="7432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E0CF61-E683-0A43-9EEA-0535FE826564}"/>
              </a:ext>
            </a:extLst>
          </p:cNvPr>
          <p:cNvSpPr/>
          <p:nvPr/>
        </p:nvSpPr>
        <p:spPr>
          <a:xfrm>
            <a:off x="333200" y="3574473"/>
            <a:ext cx="6334428" cy="1551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7D0A6E-CE84-714D-80B9-2CECFE5D01C7}"/>
              </a:ext>
            </a:extLst>
          </p:cNvPr>
          <p:cNvSpPr/>
          <p:nvPr/>
        </p:nvSpPr>
        <p:spPr>
          <a:xfrm>
            <a:off x="2274767" y="3517186"/>
            <a:ext cx="6334428" cy="1551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016E5D-DDFC-C64D-801B-41C276FA55E5}"/>
              </a:ext>
            </a:extLst>
          </p:cNvPr>
          <p:cNvSpPr/>
          <p:nvPr/>
        </p:nvSpPr>
        <p:spPr>
          <a:xfrm>
            <a:off x="10628416" y="3098356"/>
            <a:ext cx="1392600" cy="15511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420E27-977A-784D-8E53-A78ACE737A84}"/>
              </a:ext>
            </a:extLst>
          </p:cNvPr>
          <p:cNvSpPr/>
          <p:nvPr/>
        </p:nvSpPr>
        <p:spPr>
          <a:xfrm>
            <a:off x="404036" y="5751401"/>
            <a:ext cx="9771321" cy="4865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4DFED-B7C9-5E4C-8E04-24E56D5E5C05}"/>
              </a:ext>
            </a:extLst>
          </p:cNvPr>
          <p:cNvSpPr/>
          <p:nvPr/>
        </p:nvSpPr>
        <p:spPr>
          <a:xfrm>
            <a:off x="235838" y="4720856"/>
            <a:ext cx="8334004" cy="9949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8F212-67D0-A645-BF68-58933D4D1530}"/>
              </a:ext>
            </a:extLst>
          </p:cNvPr>
          <p:cNvSpPr/>
          <p:nvPr/>
        </p:nvSpPr>
        <p:spPr>
          <a:xfrm>
            <a:off x="9225138" y="4641077"/>
            <a:ext cx="1259808" cy="1110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719C2-E678-7C44-90D5-2CBACB50739D}"/>
              </a:ext>
            </a:extLst>
          </p:cNvPr>
          <p:cNvSpPr/>
          <p:nvPr/>
        </p:nvSpPr>
        <p:spPr>
          <a:xfrm>
            <a:off x="404035" y="1519733"/>
            <a:ext cx="11511661" cy="2164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B66DF-A2A5-9343-BC90-4D25D3E9C97C}"/>
              </a:ext>
            </a:extLst>
          </p:cNvPr>
          <p:cNvSpPr/>
          <p:nvPr/>
        </p:nvSpPr>
        <p:spPr>
          <a:xfrm>
            <a:off x="297711" y="2321992"/>
            <a:ext cx="8272132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52738-D967-EA42-B89A-656EAB7FFB0E}"/>
              </a:ext>
            </a:extLst>
          </p:cNvPr>
          <p:cNvSpPr/>
          <p:nvPr/>
        </p:nvSpPr>
        <p:spPr>
          <a:xfrm>
            <a:off x="3831916" y="3981604"/>
            <a:ext cx="8334004" cy="7731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6382D-78D4-F747-836A-64BB5373CB8F}"/>
              </a:ext>
            </a:extLst>
          </p:cNvPr>
          <p:cNvSpPr/>
          <p:nvPr/>
        </p:nvSpPr>
        <p:spPr>
          <a:xfrm>
            <a:off x="10641268" y="1746317"/>
            <a:ext cx="999906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DE2AF1-85D0-E54C-B43F-959A8BE0D64A}"/>
              </a:ext>
            </a:extLst>
          </p:cNvPr>
          <p:cNvSpPr/>
          <p:nvPr/>
        </p:nvSpPr>
        <p:spPr>
          <a:xfrm>
            <a:off x="8075220" y="5029787"/>
            <a:ext cx="1381477" cy="4416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2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420E27-977A-784D-8E53-A78ACE737A84}"/>
              </a:ext>
            </a:extLst>
          </p:cNvPr>
          <p:cNvSpPr/>
          <p:nvPr/>
        </p:nvSpPr>
        <p:spPr>
          <a:xfrm>
            <a:off x="404036" y="5747675"/>
            <a:ext cx="9771321" cy="4865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4DFED-B7C9-5E4C-8E04-24E56D5E5C05}"/>
              </a:ext>
            </a:extLst>
          </p:cNvPr>
          <p:cNvSpPr/>
          <p:nvPr/>
        </p:nvSpPr>
        <p:spPr>
          <a:xfrm>
            <a:off x="235838" y="4706368"/>
            <a:ext cx="8334004" cy="126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8F212-67D0-A645-BF68-58933D4D1530}"/>
              </a:ext>
            </a:extLst>
          </p:cNvPr>
          <p:cNvSpPr/>
          <p:nvPr/>
        </p:nvSpPr>
        <p:spPr>
          <a:xfrm>
            <a:off x="9231923" y="4641078"/>
            <a:ext cx="1241147" cy="126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719C2-E678-7C44-90D5-2CBACB50739D}"/>
              </a:ext>
            </a:extLst>
          </p:cNvPr>
          <p:cNvSpPr/>
          <p:nvPr/>
        </p:nvSpPr>
        <p:spPr>
          <a:xfrm>
            <a:off x="404035" y="1519733"/>
            <a:ext cx="11511661" cy="2164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B66DF-A2A5-9343-BC90-4D25D3E9C97C}"/>
              </a:ext>
            </a:extLst>
          </p:cNvPr>
          <p:cNvSpPr/>
          <p:nvPr/>
        </p:nvSpPr>
        <p:spPr>
          <a:xfrm>
            <a:off x="297711" y="2321992"/>
            <a:ext cx="8272132" cy="1362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52738-D967-EA42-B89A-656EAB7FFB0E}"/>
              </a:ext>
            </a:extLst>
          </p:cNvPr>
          <p:cNvSpPr/>
          <p:nvPr/>
        </p:nvSpPr>
        <p:spPr>
          <a:xfrm>
            <a:off x="2814453" y="3981604"/>
            <a:ext cx="9327718" cy="7731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6382D-78D4-F747-836A-64BB5373CB8F}"/>
              </a:ext>
            </a:extLst>
          </p:cNvPr>
          <p:cNvSpPr/>
          <p:nvPr/>
        </p:nvSpPr>
        <p:spPr>
          <a:xfrm>
            <a:off x="10641268" y="1746317"/>
            <a:ext cx="999906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1D7B0-0688-484F-970B-7996C30EA75B}"/>
              </a:ext>
            </a:extLst>
          </p:cNvPr>
          <p:cNvSpPr/>
          <p:nvPr/>
        </p:nvSpPr>
        <p:spPr>
          <a:xfrm>
            <a:off x="1153630" y="5059733"/>
            <a:ext cx="8272132" cy="3778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088DF6-3E16-B944-8D7E-31814CF20DE5}"/>
              </a:ext>
            </a:extLst>
          </p:cNvPr>
          <p:cNvSpPr/>
          <p:nvPr/>
        </p:nvSpPr>
        <p:spPr>
          <a:xfrm>
            <a:off x="352982" y="4328379"/>
            <a:ext cx="3352119" cy="7731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41A7A-AFE3-474A-94E1-CB9F503A38F3}"/>
              </a:ext>
            </a:extLst>
          </p:cNvPr>
          <p:cNvSpPr/>
          <p:nvPr/>
        </p:nvSpPr>
        <p:spPr>
          <a:xfrm>
            <a:off x="352982" y="4128141"/>
            <a:ext cx="397093" cy="99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1E63D5-54D7-9E43-92D4-CFE0D21F1CF1}"/>
              </a:ext>
            </a:extLst>
          </p:cNvPr>
          <p:cNvSpPr/>
          <p:nvPr/>
        </p:nvSpPr>
        <p:spPr>
          <a:xfrm>
            <a:off x="404035" y="2981945"/>
            <a:ext cx="6436152" cy="1063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D55C3-1DC3-154E-B06D-1358661E04F9}"/>
              </a:ext>
            </a:extLst>
          </p:cNvPr>
          <p:cNvSpPr/>
          <p:nvPr/>
        </p:nvSpPr>
        <p:spPr>
          <a:xfrm>
            <a:off x="6125657" y="3506407"/>
            <a:ext cx="2472046" cy="7731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1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420E27-977A-784D-8E53-A78ACE737A84}"/>
              </a:ext>
            </a:extLst>
          </p:cNvPr>
          <p:cNvSpPr/>
          <p:nvPr/>
        </p:nvSpPr>
        <p:spPr>
          <a:xfrm>
            <a:off x="404036" y="5747675"/>
            <a:ext cx="9771321" cy="4865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4DFED-B7C9-5E4C-8E04-24E56D5E5C05}"/>
              </a:ext>
            </a:extLst>
          </p:cNvPr>
          <p:cNvSpPr/>
          <p:nvPr/>
        </p:nvSpPr>
        <p:spPr>
          <a:xfrm>
            <a:off x="235838" y="4706368"/>
            <a:ext cx="8334004" cy="126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8F212-67D0-A645-BF68-58933D4D1530}"/>
              </a:ext>
            </a:extLst>
          </p:cNvPr>
          <p:cNvSpPr/>
          <p:nvPr/>
        </p:nvSpPr>
        <p:spPr>
          <a:xfrm>
            <a:off x="9231923" y="4641078"/>
            <a:ext cx="1241147" cy="126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719C2-E678-7C44-90D5-2CBACB50739D}"/>
              </a:ext>
            </a:extLst>
          </p:cNvPr>
          <p:cNvSpPr/>
          <p:nvPr/>
        </p:nvSpPr>
        <p:spPr>
          <a:xfrm>
            <a:off x="404035" y="1519733"/>
            <a:ext cx="11511661" cy="2164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B66DF-A2A5-9343-BC90-4D25D3E9C97C}"/>
              </a:ext>
            </a:extLst>
          </p:cNvPr>
          <p:cNvSpPr/>
          <p:nvPr/>
        </p:nvSpPr>
        <p:spPr>
          <a:xfrm>
            <a:off x="297711" y="2321993"/>
            <a:ext cx="8272132" cy="17156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52738-D967-EA42-B89A-656EAB7FFB0E}"/>
              </a:ext>
            </a:extLst>
          </p:cNvPr>
          <p:cNvSpPr/>
          <p:nvPr/>
        </p:nvSpPr>
        <p:spPr>
          <a:xfrm>
            <a:off x="2793719" y="3981604"/>
            <a:ext cx="9372202" cy="7731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6382D-78D4-F747-836A-64BB5373CB8F}"/>
              </a:ext>
            </a:extLst>
          </p:cNvPr>
          <p:cNvSpPr/>
          <p:nvPr/>
        </p:nvSpPr>
        <p:spPr>
          <a:xfrm>
            <a:off x="10641268" y="1746317"/>
            <a:ext cx="999906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1D7B0-0688-484F-970B-7996C30EA75B}"/>
              </a:ext>
            </a:extLst>
          </p:cNvPr>
          <p:cNvSpPr/>
          <p:nvPr/>
        </p:nvSpPr>
        <p:spPr>
          <a:xfrm>
            <a:off x="1153630" y="5059733"/>
            <a:ext cx="8272132" cy="3778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088DF6-3E16-B944-8D7E-31814CF20DE5}"/>
              </a:ext>
            </a:extLst>
          </p:cNvPr>
          <p:cNvSpPr/>
          <p:nvPr/>
        </p:nvSpPr>
        <p:spPr>
          <a:xfrm>
            <a:off x="1618965" y="4391050"/>
            <a:ext cx="765392" cy="7105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41A7A-AFE3-474A-94E1-CB9F503A38F3}"/>
              </a:ext>
            </a:extLst>
          </p:cNvPr>
          <p:cNvSpPr/>
          <p:nvPr/>
        </p:nvSpPr>
        <p:spPr>
          <a:xfrm>
            <a:off x="352982" y="4128141"/>
            <a:ext cx="397093" cy="99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64CF42-489E-574D-BBD0-DF6A53E5EEF5}"/>
              </a:ext>
            </a:extLst>
          </p:cNvPr>
          <p:cNvSpPr/>
          <p:nvPr/>
        </p:nvSpPr>
        <p:spPr>
          <a:xfrm>
            <a:off x="235838" y="4353002"/>
            <a:ext cx="3640125" cy="829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0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640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AF0E6-DB9B-B948-92CC-695B0882CA6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DB86B-C10D-0B4A-93E6-2C646C9CCB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r="73475" b="25410"/>
          <a:stretch/>
        </p:blipFill>
        <p:spPr>
          <a:xfrm>
            <a:off x="235838" y="1519733"/>
            <a:ext cx="3053462" cy="32681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1B6E7-47D1-7441-A1E8-178070084747}"/>
              </a:ext>
            </a:extLst>
          </p:cNvPr>
          <p:cNvSpPr>
            <a:spLocks/>
          </p:cNvSpPr>
          <p:nvPr/>
        </p:nvSpPr>
        <p:spPr>
          <a:xfrm>
            <a:off x="427962" y="1908767"/>
            <a:ext cx="2861336" cy="9985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03772-7A4C-104C-8923-D0524CE74957}"/>
              </a:ext>
            </a:extLst>
          </p:cNvPr>
          <p:cNvSpPr/>
          <p:nvPr/>
        </p:nvSpPr>
        <p:spPr>
          <a:xfrm>
            <a:off x="427962" y="2973134"/>
            <a:ext cx="2861337" cy="17587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22FA77-2530-4645-ABBB-5552752B6E12}"/>
              </a:ext>
            </a:extLst>
          </p:cNvPr>
          <p:cNvCxnSpPr>
            <a:cxnSpLocks/>
          </p:cNvCxnSpPr>
          <p:nvPr/>
        </p:nvCxnSpPr>
        <p:spPr>
          <a:xfrm>
            <a:off x="3258750" y="4741159"/>
            <a:ext cx="6773001" cy="1703608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111B33-812D-D14F-8021-A5F4817882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051" y="1531113"/>
            <a:ext cx="11511662" cy="43815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31B6E7-47D1-7441-A1E8-178070084747}"/>
              </a:ext>
            </a:extLst>
          </p:cNvPr>
          <p:cNvSpPr>
            <a:spLocks/>
          </p:cNvSpPr>
          <p:nvPr/>
        </p:nvSpPr>
        <p:spPr>
          <a:xfrm>
            <a:off x="415262" y="1909892"/>
            <a:ext cx="2842362" cy="998551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03772-7A4C-104C-8923-D0524CE74957}"/>
              </a:ext>
            </a:extLst>
          </p:cNvPr>
          <p:cNvSpPr/>
          <p:nvPr/>
        </p:nvSpPr>
        <p:spPr>
          <a:xfrm>
            <a:off x="416387" y="2960434"/>
            <a:ext cx="2842363" cy="1758712"/>
          </a:xfrm>
          <a:prstGeom prst="rect">
            <a:avLst/>
          </a:prstGeom>
          <a:noFill/>
          <a:ln w="38100">
            <a:solidFill>
              <a:schemeClr val="tx1"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EEA242D-743C-7349-BE31-61831C8DBDF1}"/>
              </a:ext>
            </a:extLst>
          </p:cNvPr>
          <p:cNvSpPr/>
          <p:nvPr/>
        </p:nvSpPr>
        <p:spPr>
          <a:xfrm>
            <a:off x="4831646" y="1715017"/>
            <a:ext cx="5190810" cy="1632885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617BA9-AEEF-234A-90A3-C480176B9163}"/>
              </a:ext>
            </a:extLst>
          </p:cNvPr>
          <p:cNvSpPr/>
          <p:nvPr/>
        </p:nvSpPr>
        <p:spPr>
          <a:xfrm>
            <a:off x="4850710" y="3702565"/>
            <a:ext cx="5190810" cy="2785412"/>
          </a:xfrm>
          <a:prstGeom prst="rect">
            <a:avLst/>
          </a:prstGeom>
          <a:solidFill>
            <a:schemeClr val="dk1">
              <a:alpha val="6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A25CF30-0023-C343-87DC-6BD0279E07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848" t="32226" r="69995" b="25181"/>
          <a:stretch/>
        </p:blipFill>
        <p:spPr>
          <a:xfrm>
            <a:off x="4746366" y="3628215"/>
            <a:ext cx="5282345" cy="29370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6A78A-6EB5-E34A-B49E-3ACE6E1A2B13}"/>
              </a:ext>
            </a:extLst>
          </p:cNvPr>
          <p:cNvSpPr/>
          <p:nvPr/>
        </p:nvSpPr>
        <p:spPr>
          <a:xfrm>
            <a:off x="4840941" y="3658725"/>
            <a:ext cx="5190810" cy="279874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B2A958-201F-3744-866D-34924241A6B0}"/>
              </a:ext>
            </a:extLst>
          </p:cNvPr>
          <p:cNvCxnSpPr>
            <a:cxnSpLocks/>
          </p:cNvCxnSpPr>
          <p:nvPr/>
        </p:nvCxnSpPr>
        <p:spPr>
          <a:xfrm>
            <a:off x="444500" y="2896223"/>
            <a:ext cx="4396441" cy="434955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514B18-B247-0A4C-AA98-B7F550D565EC}"/>
              </a:ext>
            </a:extLst>
          </p:cNvPr>
          <p:cNvCxnSpPr>
            <a:cxnSpLocks/>
          </p:cNvCxnSpPr>
          <p:nvPr/>
        </p:nvCxnSpPr>
        <p:spPr>
          <a:xfrm>
            <a:off x="444500" y="4741159"/>
            <a:ext cx="4396441" cy="1703608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01ACAF-2A05-7E4A-A698-F9C31BF60044}"/>
              </a:ext>
            </a:extLst>
          </p:cNvPr>
          <p:cNvCxnSpPr>
            <a:cxnSpLocks/>
          </p:cNvCxnSpPr>
          <p:nvPr/>
        </p:nvCxnSpPr>
        <p:spPr>
          <a:xfrm flipV="1">
            <a:off x="444500" y="1762718"/>
            <a:ext cx="4396441" cy="155735"/>
          </a:xfrm>
          <a:prstGeom prst="line">
            <a:avLst/>
          </a:prstGeom>
          <a:ln w="38100">
            <a:solidFill>
              <a:schemeClr val="tx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9EC4424-E278-764F-97E9-0808F64A68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 l="848" t="6317" r="69995" b="66004"/>
          <a:stretch/>
        </p:blipFill>
        <p:spPr>
          <a:xfrm>
            <a:off x="4707467" y="1603143"/>
            <a:ext cx="5314989" cy="18258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CBC6E8-193C-6044-AF9E-EB09222DEDD7}"/>
              </a:ext>
            </a:extLst>
          </p:cNvPr>
          <p:cNvSpPr/>
          <p:nvPr/>
        </p:nvSpPr>
        <p:spPr>
          <a:xfrm>
            <a:off x="4840941" y="1754435"/>
            <a:ext cx="5190810" cy="15934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85F03CB-FB20-E143-A971-AF88D33E5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285749"/>
            <a:ext cx="9668859" cy="60430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7F9A1-2D93-FC49-B433-946C70A9D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0228" y="4278086"/>
            <a:ext cx="1841772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C5A4A-35C5-8C4B-A247-A264B9AC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60" y="3429000"/>
            <a:ext cx="27463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09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5855C-FF4A-5E41-AFE9-A7ED80EAC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250" y="3625545"/>
            <a:ext cx="3333750" cy="38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  <a:ea typeface="Palatino" pitchFamily="2" charset="77"/>
              </a:rPr>
              <a:t>What’s Currently on the Market?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7B3FAB-9F51-EB4B-B7D0-7387D05B2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16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48F1C-FDFA-1847-A3D0-9FFEEFAE3E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0864" t="21250" r="12469" b="9931"/>
          <a:stretch/>
        </p:blipFill>
        <p:spPr>
          <a:xfrm>
            <a:off x="9465278" y="2506662"/>
            <a:ext cx="27267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7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12FE2-2D75-CD42-8E2D-48C5288BF0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3093"/>
          <a:stretch/>
        </p:blipFill>
        <p:spPr>
          <a:xfrm>
            <a:off x="9628202" y="4701092"/>
            <a:ext cx="2563797" cy="21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8AF25F-BEFD-F74B-B5B7-9A95EC762C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5551" y="3725527"/>
            <a:ext cx="2076450" cy="313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12E5A-6DBF-0C46-9D1E-D984079745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7000"/>
                    </a14:imgEffect>
                    <a14:imgEffect>
                      <a14:saturation sat="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 r="12713"/>
          <a:stretch/>
        </p:blipFill>
        <p:spPr>
          <a:xfrm>
            <a:off x="10817398" y="4495800"/>
            <a:ext cx="1374601" cy="23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62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CFEAD-AA53-EA4D-88F0-18846354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2609" t="23861" r="29984"/>
          <a:stretch/>
        </p:blipFill>
        <p:spPr>
          <a:xfrm>
            <a:off x="9047352" y="3257550"/>
            <a:ext cx="3144647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  <a:ea typeface="Palatino" pitchFamily="2" charset="77"/>
              </a:rPr>
              <a:t>What’s Currently on the Market?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49017-2BAE-4744-9AB2-B80E4CE5F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ADBF26-39AB-004F-B556-A5E9890089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237" y="2523151"/>
            <a:ext cx="2165551" cy="21655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3DA0C-BEEF-7C4F-8E3E-8524AB38F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599" y="2415293"/>
            <a:ext cx="1964048" cy="24679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93E892-C515-224F-8360-14C171DA6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125" y="2645229"/>
            <a:ext cx="2353859" cy="21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5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  <a:ea typeface="Palatino" pitchFamily="2" charset="77"/>
              </a:rPr>
              <a:t>What’s Currently on the Market?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49017-2BAE-4744-9AB2-B80E4CE5F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89" t="28014" r="25611"/>
          <a:stretch/>
        </p:blipFill>
        <p:spPr>
          <a:xfrm>
            <a:off x="9518701" y="4212771"/>
            <a:ext cx="2673299" cy="2645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CCAC3-C3E9-C94A-B52A-40E4126254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237" y="2523151"/>
            <a:ext cx="2165551" cy="2165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90C225-5B77-964B-A5C6-203AAA41A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001" y="2415293"/>
            <a:ext cx="1964048" cy="2467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3FD7D09-F49C-8740-BB3B-44D59A172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125" y="2645229"/>
            <a:ext cx="2353859" cy="21655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1B9AF0-1EAC-E044-BCDC-A1A63C5EA882}"/>
              </a:ext>
            </a:extLst>
          </p:cNvPr>
          <p:cNvSpPr/>
          <p:nvPr/>
        </p:nvSpPr>
        <p:spPr>
          <a:xfrm>
            <a:off x="1233399" y="5535385"/>
            <a:ext cx="8273143" cy="682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venir Book" panose="02000503020000020003" pitchFamily="2" charset="0"/>
              </a:rPr>
              <a:t>Single Sensor – Inertial Measurement Unit (I.M.U.)</a:t>
            </a:r>
          </a:p>
        </p:txBody>
      </p:sp>
    </p:spTree>
    <p:extLst>
      <p:ext uri="{BB962C8B-B14F-4D97-AF65-F5344CB8AC3E}">
        <p14:creationId xmlns:p14="http://schemas.microsoft.com/office/powerpoint/2010/main" val="274148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  <a:ea typeface="Palatino" pitchFamily="2" charset="77"/>
              </a:rPr>
              <a:t>What If Instead…</a:t>
            </a:r>
            <a:endParaRPr lang="en-US" dirty="0">
              <a:latin typeface="Avenir Book" panose="02000503020000020003" pitchFamily="2" charset="0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BC87D1-E2B1-8F47-8215-5190605BB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020" b="-1985"/>
          <a:stretch/>
        </p:blipFill>
        <p:spPr>
          <a:xfrm>
            <a:off x="10226812" y="4544784"/>
            <a:ext cx="1965184" cy="23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8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  <a:ea typeface="Palatino" pitchFamily="2" charset="77"/>
              </a:rPr>
              <a:t>What If Instead…</a:t>
            </a:r>
            <a:endParaRPr lang="en-US" dirty="0">
              <a:latin typeface="Avenir Book" panose="02000503020000020003" pitchFamily="2" charset="0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54606-92C9-914C-87D2-B73CEE9EFC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35020" b="-1985"/>
          <a:stretch/>
        </p:blipFill>
        <p:spPr>
          <a:xfrm>
            <a:off x="10226812" y="4544784"/>
            <a:ext cx="1965184" cy="23132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9DA0CEC-C9D9-0C47-9C5D-DECDE9BDA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597" y="4062009"/>
            <a:ext cx="1872101" cy="1245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6D0199-0FBB-1F4E-9DD5-EA2B16A0B2B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30303"/>
              </a:clrFrom>
              <a:clrTo>
                <a:srgbClr val="030303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875122" y="1757058"/>
            <a:ext cx="6819938" cy="42624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1BBDDFA-50CC-6142-B65E-B731A43C137F}"/>
              </a:ext>
            </a:extLst>
          </p:cNvPr>
          <p:cNvSpPr/>
          <p:nvPr/>
        </p:nvSpPr>
        <p:spPr>
          <a:xfrm>
            <a:off x="5334001" y="3148013"/>
            <a:ext cx="323850" cy="23812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CC22C4-8992-0B4E-9C8B-A3436AE5674A}"/>
              </a:ext>
            </a:extLst>
          </p:cNvPr>
          <p:cNvCxnSpPr>
            <a:cxnSpLocks/>
          </p:cNvCxnSpPr>
          <p:nvPr/>
        </p:nvCxnSpPr>
        <p:spPr>
          <a:xfrm flipV="1">
            <a:off x="2842464" y="3309257"/>
            <a:ext cx="2468734" cy="1375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DD26EC3-A520-184F-9798-B9F55EE5F672}"/>
              </a:ext>
            </a:extLst>
          </p:cNvPr>
          <p:cNvSpPr/>
          <p:nvPr/>
        </p:nvSpPr>
        <p:spPr>
          <a:xfrm rot="780000">
            <a:off x="6871632" y="4162912"/>
            <a:ext cx="394714" cy="6378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E596AB-1EC9-4A4F-A986-C84D5D92D37E}"/>
              </a:ext>
            </a:extLst>
          </p:cNvPr>
          <p:cNvCxnSpPr>
            <a:cxnSpLocks/>
          </p:cNvCxnSpPr>
          <p:nvPr/>
        </p:nvCxnSpPr>
        <p:spPr>
          <a:xfrm flipV="1">
            <a:off x="2875122" y="4544784"/>
            <a:ext cx="4005681" cy="1306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12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7A5C-D78A-F249-939A-7BE5BCBE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0365" y="1825625"/>
            <a:ext cx="6270173" cy="245246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5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UCI Machine Learning Repository</a:t>
            </a:r>
          </a:p>
          <a:p>
            <a:pPr lvl="1">
              <a:lnSpc>
                <a:spcPct val="125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9 Different Simultaneous I.M.U. Sensors</a:t>
            </a:r>
          </a:p>
          <a:p>
            <a:pPr lvl="1">
              <a:lnSpc>
                <a:spcPct val="125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17 Different Human Subjects</a:t>
            </a:r>
          </a:p>
          <a:p>
            <a:pPr lvl="1">
              <a:lnSpc>
                <a:spcPct val="125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2.6 Million Rows</a:t>
            </a:r>
          </a:p>
          <a:p>
            <a:pPr lvl="1">
              <a:lnSpc>
                <a:spcPct val="125000"/>
              </a:lnSpc>
              <a:buFont typeface="Wingdings" pitchFamily="2" charset="2"/>
              <a:buChar char="Ø"/>
            </a:pPr>
            <a:r>
              <a:rPr lang="en-US" dirty="0">
                <a:latin typeface="Avenir Book" panose="02000503020000020003" pitchFamily="2" charset="0"/>
              </a:rPr>
              <a:t>120 Columns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B1C06-8647-A744-B98E-C9E34879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9428"/>
          <a:stretch/>
        </p:blipFill>
        <p:spPr>
          <a:xfrm>
            <a:off x="9580176" y="5061856"/>
            <a:ext cx="2611823" cy="179614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F2011B-F5C1-0646-B241-43DF40A89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7731"/>
          <a:stretch/>
        </p:blipFill>
        <p:spPr>
          <a:xfrm>
            <a:off x="6683829" y="1825625"/>
            <a:ext cx="4669971" cy="294090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54B471-E667-B74D-AE71-5253D8A447F2}"/>
              </a:ext>
            </a:extLst>
          </p:cNvPr>
          <p:cNvSpPr txBox="1">
            <a:spLocks/>
          </p:cNvSpPr>
          <p:nvPr/>
        </p:nvSpPr>
        <p:spPr>
          <a:xfrm>
            <a:off x="250365" y="5195205"/>
            <a:ext cx="9329811" cy="1137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None/>
            </a:pPr>
            <a:r>
              <a:rPr lang="en-US" u="sng" dirty="0">
                <a:latin typeface="Avenir Book" panose="02000503020000020003" pitchFamily="2" charset="0"/>
              </a:rPr>
              <a:t>Key Note: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dirty="0">
                <a:latin typeface="Avenir Book" panose="02000503020000020003" pitchFamily="2" charset="0"/>
              </a:rPr>
              <a:t>	Panel Data (</a:t>
            </a:r>
            <a:r>
              <a:rPr lang="en-US" b="1" dirty="0">
                <a:latin typeface="Avenir Book" panose="02000503020000020003" pitchFamily="2" charset="0"/>
              </a:rPr>
              <a:t>Time-Series</a:t>
            </a:r>
            <a:r>
              <a:rPr lang="en-US" dirty="0">
                <a:latin typeface="Avenir Book" panose="02000503020000020003" pitchFamily="2" charset="0"/>
              </a:rPr>
              <a:t> Data For Each Subject)   </a:t>
            </a:r>
          </a:p>
        </p:txBody>
      </p:sp>
    </p:spTree>
    <p:extLst>
      <p:ext uri="{BB962C8B-B14F-4D97-AF65-F5344CB8AC3E}">
        <p14:creationId xmlns:p14="http://schemas.microsoft.com/office/powerpoint/2010/main" val="245580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86B40C-9FD1-D242-9755-7161E056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8E32F4-FDB3-6143-8CB6-1F69D23D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2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2C75D8-12FE-B64F-B43F-DF0F809FF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l="24832" b="41392"/>
          <a:stretch/>
        </p:blipFill>
        <p:spPr>
          <a:xfrm>
            <a:off x="9406682" y="5229225"/>
            <a:ext cx="2785317" cy="1628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7F013A-6368-B04A-80F3-2A7BA29BA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8" y="1519733"/>
            <a:ext cx="11511662" cy="4381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5C1A5-C0E9-4B4D-9184-A8330811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Data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420E27-977A-784D-8E53-A78ACE737A84}"/>
              </a:ext>
            </a:extLst>
          </p:cNvPr>
          <p:cNvSpPr/>
          <p:nvPr/>
        </p:nvSpPr>
        <p:spPr>
          <a:xfrm>
            <a:off x="404036" y="5747675"/>
            <a:ext cx="9771321" cy="4865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64DFED-B7C9-5E4C-8E04-24E56D5E5C05}"/>
              </a:ext>
            </a:extLst>
          </p:cNvPr>
          <p:cNvSpPr/>
          <p:nvPr/>
        </p:nvSpPr>
        <p:spPr>
          <a:xfrm>
            <a:off x="235838" y="4720856"/>
            <a:ext cx="8334004" cy="9949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8F212-67D0-A645-BF68-58933D4D1530}"/>
              </a:ext>
            </a:extLst>
          </p:cNvPr>
          <p:cNvSpPr/>
          <p:nvPr/>
        </p:nvSpPr>
        <p:spPr>
          <a:xfrm>
            <a:off x="9231923" y="4641078"/>
            <a:ext cx="1241147" cy="12601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1719C2-E678-7C44-90D5-2CBACB50739D}"/>
              </a:ext>
            </a:extLst>
          </p:cNvPr>
          <p:cNvSpPr/>
          <p:nvPr/>
        </p:nvSpPr>
        <p:spPr>
          <a:xfrm>
            <a:off x="404035" y="1519733"/>
            <a:ext cx="11511661" cy="2164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8B66DF-A2A5-9343-BC90-4D25D3E9C97C}"/>
              </a:ext>
            </a:extLst>
          </p:cNvPr>
          <p:cNvSpPr/>
          <p:nvPr/>
        </p:nvSpPr>
        <p:spPr>
          <a:xfrm>
            <a:off x="297711" y="2321992"/>
            <a:ext cx="8272132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52738-D967-EA42-B89A-656EAB7FFB0E}"/>
              </a:ext>
            </a:extLst>
          </p:cNvPr>
          <p:cNvSpPr/>
          <p:nvPr/>
        </p:nvSpPr>
        <p:spPr>
          <a:xfrm>
            <a:off x="3846121" y="4001678"/>
            <a:ext cx="7963252" cy="78923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A6382D-78D4-F747-836A-64BB5373CB8F}"/>
              </a:ext>
            </a:extLst>
          </p:cNvPr>
          <p:cNvSpPr/>
          <p:nvPr/>
        </p:nvSpPr>
        <p:spPr>
          <a:xfrm>
            <a:off x="10641268" y="1746317"/>
            <a:ext cx="999906" cy="2896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31D7B0-0688-484F-970B-7996C30EA75B}"/>
              </a:ext>
            </a:extLst>
          </p:cNvPr>
          <p:cNvSpPr/>
          <p:nvPr/>
        </p:nvSpPr>
        <p:spPr>
          <a:xfrm>
            <a:off x="1153630" y="4688957"/>
            <a:ext cx="8334004" cy="11384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81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5717</TotalTime>
  <Words>85</Words>
  <Application>Microsoft Macintosh PowerPoint</Application>
  <PresentationFormat>Widescreen</PresentationFormat>
  <Paragraphs>30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Book</vt:lpstr>
      <vt:lpstr>Calibri</vt:lpstr>
      <vt:lpstr>Calibri Light</vt:lpstr>
      <vt:lpstr>Palatino</vt:lpstr>
      <vt:lpstr>Wingdings</vt:lpstr>
      <vt:lpstr>Office Theme</vt:lpstr>
      <vt:lpstr>Detecting Athletic Movements With Smart Apparel</vt:lpstr>
      <vt:lpstr>What’s Currently on the Market?</vt:lpstr>
      <vt:lpstr>What’s Currently on the Market?</vt:lpstr>
      <vt:lpstr>What’s Currently on the Market?</vt:lpstr>
      <vt:lpstr>What If Instead…</vt:lpstr>
      <vt:lpstr>What If Instead…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d.alexlou17@gmail.com</dc:creator>
  <cp:lastModifiedBy>d.alexlou17@gmail.com</cp:lastModifiedBy>
  <cp:revision>58</cp:revision>
  <dcterms:created xsi:type="dcterms:W3CDTF">2019-09-12T16:00:43Z</dcterms:created>
  <dcterms:modified xsi:type="dcterms:W3CDTF">2019-09-16T15:18:38Z</dcterms:modified>
</cp:coreProperties>
</file>